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60" r:id="rId3"/>
    <p:sldId id="308" r:id="rId4"/>
    <p:sldId id="309" r:id="rId5"/>
    <p:sldId id="262" r:id="rId6"/>
    <p:sldId id="274" r:id="rId7"/>
    <p:sldId id="270" r:id="rId8"/>
    <p:sldId id="271" r:id="rId9"/>
    <p:sldId id="272" r:id="rId10"/>
    <p:sldId id="273" r:id="rId11"/>
    <p:sldId id="276" r:id="rId12"/>
    <p:sldId id="275" r:id="rId13"/>
    <p:sldId id="277" r:id="rId14"/>
    <p:sldId id="261" r:id="rId15"/>
    <p:sldId id="266" r:id="rId16"/>
    <p:sldId id="259" r:id="rId17"/>
    <p:sldId id="264" r:id="rId18"/>
    <p:sldId id="263" r:id="rId19"/>
    <p:sldId id="265" r:id="rId20"/>
    <p:sldId id="267" r:id="rId21"/>
    <p:sldId id="269" r:id="rId22"/>
    <p:sldId id="268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305" r:id="rId32"/>
    <p:sldId id="286" r:id="rId33"/>
    <p:sldId id="287" r:id="rId34"/>
    <p:sldId id="290" r:id="rId35"/>
    <p:sldId id="291" r:id="rId36"/>
    <p:sldId id="292" r:id="rId37"/>
    <p:sldId id="293" r:id="rId38"/>
    <p:sldId id="294" r:id="rId39"/>
    <p:sldId id="289" r:id="rId40"/>
    <p:sldId id="288" r:id="rId41"/>
    <p:sldId id="307" r:id="rId42"/>
    <p:sldId id="295" r:id="rId43"/>
    <p:sldId id="296" r:id="rId44"/>
    <p:sldId id="299" r:id="rId45"/>
    <p:sldId id="300" r:id="rId46"/>
    <p:sldId id="301" r:id="rId47"/>
    <p:sldId id="302" r:id="rId48"/>
    <p:sldId id="303" r:id="rId49"/>
    <p:sldId id="298" r:id="rId50"/>
    <p:sldId id="297" r:id="rId51"/>
    <p:sldId id="306" r:id="rId52"/>
    <p:sldId id="30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Natalie" initials="WN" lastIdx="1" clrIdx="0">
    <p:extLst>
      <p:ext uri="{19B8F6BF-5375-455C-9EA6-DF929625EA0E}">
        <p15:presenceInfo xmlns:p15="http://schemas.microsoft.com/office/powerpoint/2012/main" userId="S-1-5-21-3407732854-3549106200-1884190041-1334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willi31\Documents\GRNmap\matlab_wt\16-genes_36-edges_NW-wt-fam_Sigmoid_estimation_output_degree_edit_201610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willi31\Documents\GRNmap\matlab_dCIN5\15-genes_20-edges_NW-dCIN5-fam_Sigmoid_estimation_output_analysis_201610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Degree Distribution for </a:t>
            </a:r>
            <a:r>
              <a:rPr lang="en-US" sz="3200" dirty="0" err="1"/>
              <a:t>wt</a:t>
            </a:r>
            <a:r>
              <a:rPr lang="en-US" sz="3200" dirty="0"/>
              <a:t>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72329901070058E-2"/>
          <c:y val="0.1376807191819982"/>
          <c:w val="0.87202029073288911"/>
          <c:h val="0.729560646520814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degree_distribution!$U$1</c:f>
              <c:strCache>
                <c:ptCount val="1"/>
                <c:pt idx="0">
                  <c:v>Out Degree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degree_distribution!$T$2:$T$11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degree_distribution!$U$2:$U$11</c:f>
              <c:numCache>
                <c:formatCode>General</c:formatCode>
                <c:ptCount val="10"/>
                <c:pt idx="0">
                  <c:v>4</c:v>
                </c:pt>
                <c:pt idx="1">
                  <c:v>6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</c:ser>
        <c:ser>
          <c:idx val="1"/>
          <c:order val="1"/>
          <c:tx>
            <c:strRef>
              <c:f>degree_distribution!$V$1</c:f>
              <c:strCache>
                <c:ptCount val="1"/>
                <c:pt idx="0">
                  <c:v>In Degree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degree_distribution!$T$2:$T$11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degree_distribution!$V$2:$V$11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4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174832"/>
        <c:axId val="113175392"/>
      </c:barChart>
      <c:catAx>
        <c:axId val="11317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75392"/>
        <c:crosses val="autoZero"/>
        <c:auto val="1"/>
        <c:lblAlgn val="ctr"/>
        <c:lblOffset val="100"/>
        <c:noMultiLvlLbl val="0"/>
      </c:catAx>
      <c:valAx>
        <c:axId val="1131753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Frequency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7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Degree Distribution for dCIN5 Network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degree_distribution!$T$2</c:f>
              <c:strCache>
                <c:ptCount val="1"/>
                <c:pt idx="0">
                  <c:v>Out Degree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degree_distribution!$S$3:$S$9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degree_distribution!$T$3:$T$9</c:f>
              <c:numCache>
                <c:formatCode>General</c:formatCode>
                <c:ptCount val="7"/>
                <c:pt idx="0">
                  <c:v>6</c:v>
                </c:pt>
                <c:pt idx="1">
                  <c:v>5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</c:ser>
        <c:ser>
          <c:idx val="1"/>
          <c:order val="1"/>
          <c:tx>
            <c:strRef>
              <c:f>degree_distribution!$U$2</c:f>
              <c:strCache>
                <c:ptCount val="1"/>
                <c:pt idx="0">
                  <c:v>In Degree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degree_distribution!$S$3:$S$9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degree_distribution!$U$3:$U$9</c:f>
              <c:numCache>
                <c:formatCode>General</c:formatCode>
                <c:ptCount val="7"/>
                <c:pt idx="0">
                  <c:v>2</c:v>
                </c:pt>
                <c:pt idx="1">
                  <c:v>9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630256"/>
        <c:axId val="161630816"/>
      </c:barChart>
      <c:catAx>
        <c:axId val="16163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630816"/>
        <c:crosses val="autoZero"/>
        <c:auto val="1"/>
        <c:lblAlgn val="ctr"/>
        <c:lblOffset val="100"/>
        <c:noMultiLvlLbl val="0"/>
      </c:catAx>
      <c:valAx>
        <c:axId val="1616308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630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aseline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02T13:33:56.032" idx="1">
    <p:pos x="4565" y="691"/>
    <p:text>dCIN5 network does not have ZAP-&gt;ACE2 connected in larger network</p:text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6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3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5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1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1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9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0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081174"/>
            <a:ext cx="11734800" cy="945334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GRNmap Testing and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2140"/>
            <a:ext cx="9144000" cy="213565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Natalie Williams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Brandon Klein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Mentors: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Dahlquist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Ph.D. and B. Fitzpatrick, Ph.D.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Departments of Biology and Mathematics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Loyola Marymount University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October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31, 2016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850232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850232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SWI4,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1847" r="1709" b="2609"/>
          <a:stretch/>
        </p:blipFill>
        <p:spPr>
          <a:xfrm>
            <a:off x="2103685" y="1462252"/>
            <a:ext cx="8012430" cy="5062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WT Network appears to have more activation than repression of genes within the network.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461690"/>
              </p:ext>
            </p:extLst>
          </p:nvPr>
        </p:nvGraphicFramePr>
        <p:xfrm>
          <a:off x="1224643" y="721178"/>
          <a:ext cx="9906000" cy="5448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45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994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982780"/>
              </p:ext>
            </p:extLst>
          </p:nvPr>
        </p:nvGraphicFramePr>
        <p:xfrm>
          <a:off x="3231278" y="1012360"/>
          <a:ext cx="5944806" cy="552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02"/>
                <a:gridCol w="1981602"/>
                <a:gridCol w="1981602"/>
              </a:tblGrid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0.057591382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0.057591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0.133860771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0.262124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0.290004958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4.516856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0.158179715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1.358124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1.529886194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0.764114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1.152815988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2.697564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GCN4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0.181216029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2.422825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0.360109759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1.344126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2.344771437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-1.74514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HMO1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0.483290667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1.312883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0.573852542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0.89613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1.006631277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1.243381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0.227818344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-3.39406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0.151302376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0.312824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0.785593453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2.981617</a:t>
                      </a:r>
                    </a:p>
                  </a:txBody>
                  <a:tcPr marL="9525" marR="9525" marT="9525" marB="0" anchor="b"/>
                </a:tc>
              </a:tr>
              <a:tr h="324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0.12653347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0.126533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0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06" y="304799"/>
            <a:ext cx="10515600" cy="10001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dCIN5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642" y="1304909"/>
            <a:ext cx="10515600" cy="47576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26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006" y="2239333"/>
            <a:ext cx="240631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of the following 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GCR2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MGA2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PDR1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RDS3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STB5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SWI5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CIN5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>
          <a:xfrm>
            <a:off x="2862638" y="2049496"/>
            <a:ext cx="7386962" cy="458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59869" y="1327266"/>
            <a:ext cx="208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Information:</a:t>
            </a:r>
          </a:p>
          <a:p>
            <a:r>
              <a:rPr lang="en-US" b="1" dirty="0" smtClean="0"/>
              <a:t>15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20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dCIN5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138175"/>
              </p:ext>
            </p:extLst>
          </p:nvPr>
        </p:nvGraphicFramePr>
        <p:xfrm>
          <a:off x="2032000" y="1690688"/>
          <a:ext cx="8128000" cy="4324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720721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1.9396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0.7200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0.4883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1.4745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207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32,595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8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786061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786061"/>
            <a:ext cx="3785939" cy="28394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3753852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6" y="3753852"/>
            <a:ext cx="3791711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ACE2, CIN5, GCR2 AND GLN3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3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02106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802106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406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9" y="383406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MGA2, MSN2, AND PDR1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866274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866274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7" y="3898231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3898231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RDS3, SFP1, STB5, AND SWI5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5" y="885945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1" y="885945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4" y="3838394"/>
            <a:ext cx="3791712" cy="2843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YHP1, YOX1 AND ZAP1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28" y="585216"/>
            <a:ext cx="11225418" cy="7246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Last week, we tested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with our 5 database-generated Networks.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433384"/>
            <a:ext cx="9720073" cy="48759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1) Input sheets were made for five database-derived networks (</a:t>
            </a:r>
            <a:r>
              <a:rPr lang="en-US" sz="3200" dirty="0" err="1" smtClean="0"/>
              <a:t>wt</a:t>
            </a:r>
            <a:r>
              <a:rPr lang="en-US" sz="3200" dirty="0" smtClean="0"/>
              <a:t>, dCIN5, dGLN3, dHAP4, dZAP1).</a:t>
            </a:r>
          </a:p>
          <a:p>
            <a:r>
              <a:rPr lang="en-US" sz="3200" dirty="0" smtClean="0"/>
              <a:t>2) Model runs were performed for each network.</a:t>
            </a:r>
          </a:p>
          <a:p>
            <a:r>
              <a:rPr lang="en-US" sz="3200" dirty="0" smtClean="0"/>
              <a:t>3) </a:t>
            </a:r>
            <a:r>
              <a:rPr lang="en-US" sz="3200" dirty="0"/>
              <a:t>P</a:t>
            </a:r>
            <a:r>
              <a:rPr lang="en-US" sz="3200" dirty="0" smtClean="0"/>
              <a:t>reliminary results from the runs are presented here. </a:t>
            </a:r>
          </a:p>
          <a:p>
            <a:r>
              <a:rPr lang="en-US" sz="3200" dirty="0" smtClean="0"/>
              <a:t>4) We will work towards developing an in depth analysis of these results in the coming weeks.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2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768" y="401053"/>
            <a:ext cx="10619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dCIN5 Network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appears to have an equal distribution of high activation and repression.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r="2009"/>
          <a:stretch/>
        </p:blipFill>
        <p:spPr>
          <a:xfrm>
            <a:off x="1342768" y="1355160"/>
            <a:ext cx="8423541" cy="53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651549"/>
              </p:ext>
            </p:extLst>
          </p:nvPr>
        </p:nvGraphicFramePr>
        <p:xfrm>
          <a:off x="1088571" y="1099456"/>
          <a:ext cx="10559143" cy="5083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53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513347"/>
            <a:ext cx="10335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dCIN5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403400"/>
              </p:ext>
            </p:extLst>
          </p:nvPr>
        </p:nvGraphicFramePr>
        <p:xfrm>
          <a:off x="3380698" y="1143007"/>
          <a:ext cx="5763301" cy="527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964"/>
                <a:gridCol w="1851964"/>
                <a:gridCol w="2059373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threshold_b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0.239035969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1.140363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1.937039256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-1.59358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GCR2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0.238368923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0.238369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GLN3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0.333099398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0.373651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HAP4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1.021627291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3.900532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MGA2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0.271687006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-0.02688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2.507572912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-1.78041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PDR1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0.717322746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-0.42142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RDS3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0.220922587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0.567369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1.169085767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2.315616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STB5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0.321901481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0.857352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1.386398987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-1.10279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YHP1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0.858036572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-1.26956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1.494446257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-0.97951</a:t>
                      </a:r>
                    </a:p>
                  </a:txBody>
                  <a:tcPr marL="9525" marR="9525" marT="9525" marB="0" anchor="b"/>
                </a:tc>
              </a:tr>
              <a:tr h="3326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0.142220917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0.142221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5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471" y="-6054"/>
            <a:ext cx="10515600" cy="120989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dGLN3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255" y="1295456"/>
            <a:ext cx="2897250" cy="50126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255" y="2481193"/>
            <a:ext cx="26430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CYC8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MSN4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SFP1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TEC1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YOX1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7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2986320" y="2430247"/>
            <a:ext cx="6879575" cy="4267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03368" y="1295456"/>
            <a:ext cx="2566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Information:</a:t>
            </a:r>
          </a:p>
          <a:p>
            <a:r>
              <a:rPr lang="en-US" b="1" dirty="0" smtClean="0"/>
              <a:t>14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35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dGLN3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53064"/>
              </p:ext>
            </p:extLst>
          </p:nvPr>
        </p:nvGraphicFramePr>
        <p:xfrm>
          <a:off x="1097384" y="2451389"/>
          <a:ext cx="9990394" cy="364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5197"/>
                <a:gridCol w="4995197"/>
              </a:tblGrid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1.7895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0.6994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0.5379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1.3000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  <a:tr h="607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20814" marR="20814" marT="2081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78,124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20814" marR="20814" marT="2081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CIN5, CYC8, GCR2,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79" y="845820"/>
            <a:ext cx="3779520" cy="2834640"/>
          </a:xfrm>
          <a:prstGeom prst="rect">
            <a:avLst/>
          </a:prstGeom>
        </p:spPr>
      </p:pic>
      <p:pic>
        <p:nvPicPr>
          <p:cNvPr id="9" name="Picture 8" descr="GC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43" y="3790133"/>
            <a:ext cx="3779520" cy="2834640"/>
          </a:xfrm>
          <a:prstGeom prst="rect">
            <a:avLst/>
          </a:prstGeom>
        </p:spPr>
      </p:pic>
      <p:pic>
        <p:nvPicPr>
          <p:cNvPr id="10" name="Picture 9" descr="CY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4" y="837971"/>
            <a:ext cx="3779520" cy="2834640"/>
          </a:xfrm>
          <a:prstGeom prst="rect">
            <a:avLst/>
          </a:prstGeom>
        </p:spPr>
      </p:pic>
      <p:pic>
        <p:nvPicPr>
          <p:cNvPr id="11" name="Picture 10" descr="GLN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41" y="3792773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HAP4, HMO1, MSN2, and MSN4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2" y="895866"/>
            <a:ext cx="3779520" cy="2834640"/>
          </a:xfrm>
          <a:prstGeom prst="rect">
            <a:avLst/>
          </a:prstGeom>
        </p:spPr>
      </p:pic>
      <p:pic>
        <p:nvPicPr>
          <p:cNvPr id="9" name="Picture 8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4" y="3871007"/>
            <a:ext cx="3779520" cy="2834640"/>
          </a:xfrm>
          <a:prstGeom prst="rect">
            <a:avLst/>
          </a:prstGeom>
        </p:spPr>
      </p:pic>
      <p:pic>
        <p:nvPicPr>
          <p:cNvPr id="10" name="Picture 9" descr="MS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898314"/>
            <a:ext cx="3779520" cy="2834640"/>
          </a:xfrm>
          <a:prstGeom prst="rect">
            <a:avLst/>
          </a:prstGeom>
        </p:spPr>
      </p:pic>
      <p:pic>
        <p:nvPicPr>
          <p:cNvPr id="11" name="Picture 10" descr="MSN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6" y="3867055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57" y="2277092"/>
            <a:ext cx="3779520" cy="2834640"/>
          </a:xfrm>
          <a:prstGeom prst="rect">
            <a:avLst/>
          </a:prstGeom>
        </p:spPr>
      </p:pic>
      <p:pic>
        <p:nvPicPr>
          <p:cNvPr id="9" name="Picture 8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57" y="787121"/>
            <a:ext cx="3779520" cy="2834640"/>
          </a:xfrm>
          <a:prstGeom prst="rect">
            <a:avLst/>
          </a:prstGeom>
        </p:spPr>
      </p:pic>
      <p:pic>
        <p:nvPicPr>
          <p:cNvPr id="10" name="Picture 9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1" y="3799272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211179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TEC1, YHP1, and YOX1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C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57" y="2337052"/>
            <a:ext cx="3779520" cy="2834640"/>
          </a:xfrm>
          <a:prstGeom prst="rect">
            <a:avLst/>
          </a:prstGeom>
        </p:spPr>
      </p:pic>
      <p:pic>
        <p:nvPicPr>
          <p:cNvPr id="8" name="Picture 7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84" y="843139"/>
            <a:ext cx="3779519" cy="2834640"/>
          </a:xfrm>
          <a:prstGeom prst="rect">
            <a:avLst/>
          </a:prstGeom>
        </p:spPr>
      </p:pic>
      <p:pic>
        <p:nvPicPr>
          <p:cNvPr id="9" name="Picture 8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80" y="383096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genes_35-edges_degree-distribution_20161030_23.28.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7" y="0"/>
            <a:ext cx="6875063" cy="68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321" y="37870"/>
            <a:ext cx="11085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Unweighted visualization of the 5 database-generated GRNs via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 descr="dCIN5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>
          <a:xfrm>
            <a:off x="3952760" y="1426224"/>
            <a:ext cx="4127468" cy="2560320"/>
          </a:xfrm>
          <a:prstGeom prst="rect">
            <a:avLst/>
          </a:prstGeom>
        </p:spPr>
      </p:pic>
      <p:pic>
        <p:nvPicPr>
          <p:cNvPr id="3" name="Content Placeholder 1" descr="wt Network JP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-158666" y="1426224"/>
            <a:ext cx="4127468" cy="2560320"/>
          </a:xfrm>
          <a:prstGeom prst="rect">
            <a:avLst/>
          </a:prstGeom>
        </p:spPr>
      </p:pic>
      <p:pic>
        <p:nvPicPr>
          <p:cNvPr id="5" name="Content Placeholder 1" descr="dGLN3 Network JP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8096270" y="1426224"/>
            <a:ext cx="4127469" cy="2560320"/>
          </a:xfrm>
          <a:prstGeom prst="rect">
            <a:avLst/>
          </a:prstGeom>
        </p:spPr>
      </p:pic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6938346" y="4108060"/>
            <a:ext cx="4127468" cy="2560320"/>
          </a:xfrm>
          <a:prstGeom prst="rect">
            <a:avLst/>
          </a:prstGeom>
        </p:spPr>
      </p:pic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187115" y="4297680"/>
            <a:ext cx="4127469" cy="256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95" y="1138989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Unweighted Network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18880" y="1142319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Unweighted 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46348" y="1056892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Unweighted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74739" y="4085783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Unweighted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21933" y="3923394"/>
            <a:ext cx="3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Unweighted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dGLN3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1172"/>
          <a:stretch>
            <a:fillRect/>
          </a:stretch>
        </p:blipFill>
        <p:spPr>
          <a:xfrm>
            <a:off x="1396174" y="752107"/>
            <a:ext cx="9843254" cy="61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dGLN3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GLN3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1424509" y="765564"/>
            <a:ext cx="9336545" cy="60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87571"/>
              </p:ext>
            </p:extLst>
          </p:nvPr>
        </p:nvGraphicFramePr>
        <p:xfrm>
          <a:off x="2347883" y="854790"/>
          <a:ext cx="7719507" cy="600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169"/>
                <a:gridCol w="2573169"/>
                <a:gridCol w="2573169"/>
              </a:tblGrid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1.271003641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0.209399466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CYC8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0.160845844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0.950363449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0.220370375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0.220370375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0.28447758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1.482407766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1.256925872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0.614245955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0.182926186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0.870922377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0.520156519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1.661419406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1.320347752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-0.013479776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1.19732936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-0.021415072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0.287798399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0.76607819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2.305777244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-2.553877634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TEC1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1.576533679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0.351001393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0.53884153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1.108341513</a:t>
                      </a:r>
                    </a:p>
                  </a:txBody>
                  <a:tcPr marL="13082" marR="13082" marT="13082" marB="0" anchor="ctr"/>
                </a:tc>
              </a:tr>
              <a:tr h="400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0.792511916</a:t>
                      </a:r>
                    </a:p>
                  </a:txBody>
                  <a:tcPr marL="13082" marR="13082" marT="130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1.692328334</a:t>
                      </a:r>
                    </a:p>
                  </a:txBody>
                  <a:tcPr marL="13082" marR="13082" marT="13082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dGLN3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50" y="144379"/>
            <a:ext cx="10992923" cy="10736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dHAP4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151" y="1143994"/>
            <a:ext cx="10515600" cy="492302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743" y="2194132"/>
            <a:ext cx="29036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ASH1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CIN5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GCR2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GLN3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HAP4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MSN2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SFP1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STB5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SWI5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YHP1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YOX1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3085091" y="2167054"/>
            <a:ext cx="7369799" cy="4571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98418" y="1192122"/>
            <a:ext cx="304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Information:</a:t>
            </a:r>
          </a:p>
          <a:p>
            <a:r>
              <a:rPr lang="en-US" b="1" dirty="0" smtClean="0"/>
              <a:t>15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28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dhap4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52405"/>
              </p:ext>
            </p:extLst>
          </p:nvPr>
        </p:nvGraphicFramePr>
        <p:xfrm>
          <a:off x="1711220" y="2296940"/>
          <a:ext cx="8756112" cy="378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056"/>
                <a:gridCol w="4378056"/>
              </a:tblGrid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2.3443</a:t>
                      </a:r>
                      <a:endParaRPr lang="hr-HR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0.6919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0.4851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1.4263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  <a:tr h="63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Iteration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18242" marR="18242" marT="1824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62,139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8242" marR="18242" marT="1824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ACE2, ASH1, CIN5, and GCR2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3" y="3817947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4" y="827236"/>
            <a:ext cx="3779520" cy="2834640"/>
          </a:xfrm>
          <a:prstGeom prst="rect">
            <a:avLst/>
          </a:prstGeom>
        </p:spPr>
      </p:pic>
      <p:pic>
        <p:nvPicPr>
          <p:cNvPr id="7" name="Picture 6" descr="ASH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86" y="825737"/>
            <a:ext cx="3779519" cy="2834640"/>
          </a:xfrm>
          <a:prstGeom prst="rect">
            <a:avLst/>
          </a:prstGeom>
        </p:spPr>
      </p:pic>
      <p:pic>
        <p:nvPicPr>
          <p:cNvPr id="8" name="Picture 7" descr="GC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54" y="3805516"/>
            <a:ext cx="377952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GLN3, HAP4, HMO1, and MSN2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L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32" y="804532"/>
            <a:ext cx="3779520" cy="2834640"/>
          </a:xfrm>
          <a:prstGeom prst="rect">
            <a:avLst/>
          </a:prstGeom>
        </p:spPr>
      </p:pic>
      <p:pic>
        <p:nvPicPr>
          <p:cNvPr id="5" name="Picture 4" descr="HM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3" y="3812291"/>
            <a:ext cx="3779519" cy="2834640"/>
          </a:xfrm>
          <a:prstGeom prst="rect">
            <a:avLst/>
          </a:prstGeom>
        </p:spPr>
      </p:pic>
      <p:pic>
        <p:nvPicPr>
          <p:cNvPr id="7" name="Picture 6" descr="HAP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68" y="810595"/>
            <a:ext cx="3779520" cy="2834640"/>
          </a:xfrm>
          <a:prstGeom prst="rect">
            <a:avLst/>
          </a:prstGeom>
        </p:spPr>
      </p:pic>
      <p:pic>
        <p:nvPicPr>
          <p:cNvPr id="8" name="Picture 7" descr="MSN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23" y="3807961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SFP1, STB5, SWI4, and SWI5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TB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46" y="781951"/>
            <a:ext cx="3779520" cy="2834640"/>
          </a:xfrm>
          <a:prstGeom prst="rect">
            <a:avLst/>
          </a:prstGeom>
        </p:spPr>
      </p:pic>
      <p:pic>
        <p:nvPicPr>
          <p:cNvPr id="5" name="Picture 4" descr="SWI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28" y="3836620"/>
            <a:ext cx="3779520" cy="2834640"/>
          </a:xfrm>
          <a:prstGeom prst="rect">
            <a:avLst/>
          </a:prstGeom>
        </p:spPr>
      </p:pic>
      <p:pic>
        <p:nvPicPr>
          <p:cNvPr id="7" name="Picture 6" descr="SWI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37" y="3836620"/>
            <a:ext cx="3779520" cy="2834640"/>
          </a:xfrm>
          <a:prstGeom prst="rect">
            <a:avLst/>
          </a:prstGeom>
        </p:spPr>
      </p:pic>
      <p:pic>
        <p:nvPicPr>
          <p:cNvPr id="8" name="Picture 7" descr="SF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91" y="78711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YHP1, YOX1,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ZA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27" y="2342703"/>
            <a:ext cx="3779520" cy="2834640"/>
          </a:xfrm>
          <a:prstGeom prst="rect">
            <a:avLst/>
          </a:prstGeom>
        </p:spPr>
      </p:pic>
      <p:pic>
        <p:nvPicPr>
          <p:cNvPr id="4" name="Picture 3" descr="YH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95" y="832555"/>
            <a:ext cx="3779520" cy="2834640"/>
          </a:xfrm>
          <a:prstGeom prst="rect">
            <a:avLst/>
          </a:prstGeom>
        </p:spPr>
      </p:pic>
      <p:pic>
        <p:nvPicPr>
          <p:cNvPr id="5" name="Picture 4" descr="YOX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7" y="38390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-genes_28-edges_degree-distribution_20161030_23.32.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8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7" y="0"/>
            <a:ext cx="11871158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visualizations of the database-derived GRNs from all 5 strains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6797789" y="4247949"/>
            <a:ext cx="4127468" cy="2560320"/>
          </a:xfrm>
          <a:prstGeom prst="rect">
            <a:avLst/>
          </a:prstGeom>
        </p:spPr>
      </p:pic>
      <p:pic>
        <p:nvPicPr>
          <p:cNvPr id="4" name="Content Placeholder 4" descr="dHAP4 Network--Weigh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111732" y="4297680"/>
            <a:ext cx="3923644" cy="2560320"/>
          </a:xfrm>
          <a:prstGeom prst="rect">
            <a:avLst/>
          </a:prstGeom>
        </p:spPr>
      </p:pic>
      <p:pic>
        <p:nvPicPr>
          <p:cNvPr id="5" name="Content Placeholder 6" descr="dGLN3 Network--Weight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060" b="1060"/>
          <a:stretch/>
        </p:blipFill>
        <p:spPr>
          <a:xfrm>
            <a:off x="8191237" y="1325563"/>
            <a:ext cx="3923643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994" r="1324" b="1837"/>
          <a:stretch/>
        </p:blipFill>
        <p:spPr>
          <a:xfrm>
            <a:off x="41189" y="1351005"/>
            <a:ext cx="3921212" cy="2487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1244"/>
          <a:stretch/>
        </p:blipFill>
        <p:spPr>
          <a:xfrm>
            <a:off x="3995351" y="1325563"/>
            <a:ext cx="4135395" cy="25603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64505" y="1042737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dCIN5 Weighted Network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1309" y="1042737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Weighted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40197" y="1041554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dGLN3 Weighted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07772" y="3984043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dHAP4 Weighted Network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00155" y="3984043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Weighted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6" descr="dHAP4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" b="896"/>
          <a:stretch>
            <a:fillRect/>
          </a:stretch>
        </p:blipFill>
        <p:spPr>
          <a:xfrm>
            <a:off x="1083318" y="705762"/>
            <a:ext cx="9917966" cy="61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dHAP4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dHAP4 Network--We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1100" b="1100"/>
          <a:stretch/>
        </p:blipFill>
        <p:spPr>
          <a:xfrm>
            <a:off x="1252881" y="715530"/>
            <a:ext cx="9439521" cy="61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02741"/>
              </p:ext>
            </p:extLst>
          </p:nvPr>
        </p:nvGraphicFramePr>
        <p:xfrm>
          <a:off x="2485930" y="856832"/>
          <a:ext cx="7234575" cy="600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525"/>
                <a:gridCol w="2411525"/>
                <a:gridCol w="2411525"/>
              </a:tblGrid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0.163234325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0.600247905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ASH1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2.026770243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-1.788383776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0.951135552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2.368983232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0.235110128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0.235110128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0.287841401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0.820555924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1.672581844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0.726615646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0.23866431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0.968024053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0.882424058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4.748924118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SFP1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1.209396426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1.039919814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STB5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0.320388323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0.57712108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0.241176223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0.326154591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SWI5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1.249745969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-0.591006185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YHP1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0.341078303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2.30425228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YOX1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0.864626626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2.095374344</a:t>
                      </a:r>
                    </a:p>
                  </a:txBody>
                  <a:tcPr marL="12968" marR="12968" marT="12968" marB="0" anchor="ctr"/>
                </a:tc>
              </a:tr>
              <a:tr h="3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0.129813716</a:t>
                      </a:r>
                    </a:p>
                  </a:txBody>
                  <a:tcPr marL="12968" marR="12968" marT="129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0.129813716</a:t>
                      </a:r>
                    </a:p>
                  </a:txBody>
                  <a:tcPr marL="12968" marR="12968" marT="12968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dHAP4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34" y="0"/>
            <a:ext cx="11328066" cy="116355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dZAP1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71" y="1163554"/>
            <a:ext cx="3066382" cy="472741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47110"/>
            <a:ext cx="290362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b="1" dirty="0" smtClean="0">
                <a:latin typeface="Arial"/>
                <a:cs typeface="Arial"/>
              </a:rPr>
              <a:t>ABF1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ACE2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CIN5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CST6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GCN4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GCR2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GLN3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HAP4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HMO1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HSF1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MCM1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MGA2 </a:t>
            </a:r>
            <a:endParaRPr lang="en-US" sz="1600" b="1" dirty="0" smtClean="0">
              <a:latin typeface="Arial"/>
              <a:cs typeface="Arial"/>
            </a:endParaRP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MSN2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MSN4 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SWI4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ZAP1 </a:t>
            </a:r>
            <a:endParaRPr lang="en-US" sz="15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61751" y="45476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2903621" y="2117559"/>
            <a:ext cx="7364167" cy="4568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9432" y="1159005"/>
            <a:ext cx="2534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dZAP1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27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1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– dZAP1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94562"/>
              </p:ext>
            </p:extLst>
          </p:nvPr>
        </p:nvGraphicFramePr>
        <p:xfrm>
          <a:off x="1208235" y="2616945"/>
          <a:ext cx="9386534" cy="3426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267"/>
                <a:gridCol w="4693267"/>
              </a:tblGrid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Parameter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Value</a:t>
                      </a: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Penalty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1.8276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0.8602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 LSE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0.6156</a:t>
                      </a:r>
                      <a:endParaRPr lang="nb-NO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LSE/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minLSE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ratio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1.3973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  <a:tr h="5710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teration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19555" marR="19555" marT="19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76,769</a:t>
                      </a:r>
                      <a:endParaRPr lang="is-I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9555" marR="19555" marT="1955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ABF1, ACE2, CIN5, and CST6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B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89" y="847934"/>
            <a:ext cx="3779520" cy="2834640"/>
          </a:xfrm>
          <a:prstGeom prst="rect">
            <a:avLst/>
          </a:prstGeom>
        </p:spPr>
      </p:pic>
      <p:pic>
        <p:nvPicPr>
          <p:cNvPr id="5" name="Picture 4" descr="A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41" y="847934"/>
            <a:ext cx="3779520" cy="2834640"/>
          </a:xfrm>
          <a:prstGeom prst="rect">
            <a:avLst/>
          </a:prstGeom>
        </p:spPr>
      </p:pic>
      <p:pic>
        <p:nvPicPr>
          <p:cNvPr id="7" name="Picture 6" descr="CIN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1" y="3836621"/>
            <a:ext cx="3779520" cy="2834640"/>
          </a:xfrm>
          <a:prstGeom prst="rect">
            <a:avLst/>
          </a:prstGeom>
        </p:spPr>
      </p:pic>
      <p:pic>
        <p:nvPicPr>
          <p:cNvPr id="8" name="Picture 7" descr="CST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86" y="3836620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GCN4, GCR2, GLN3, AND HAP4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C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4" y="867039"/>
            <a:ext cx="3779520" cy="2834640"/>
          </a:xfrm>
          <a:prstGeom prst="rect">
            <a:avLst/>
          </a:prstGeom>
        </p:spPr>
      </p:pic>
      <p:pic>
        <p:nvPicPr>
          <p:cNvPr id="5" name="Picture 4" descr="GLN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57" y="3836185"/>
            <a:ext cx="3779520" cy="2834640"/>
          </a:xfrm>
          <a:prstGeom prst="rect">
            <a:avLst/>
          </a:prstGeom>
        </p:spPr>
      </p:pic>
      <p:pic>
        <p:nvPicPr>
          <p:cNvPr id="7" name="Picture 6" descr="GCN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1" y="853264"/>
            <a:ext cx="3779520" cy="2834640"/>
          </a:xfrm>
          <a:prstGeom prst="rect">
            <a:avLst/>
          </a:prstGeom>
        </p:spPr>
      </p:pic>
      <p:pic>
        <p:nvPicPr>
          <p:cNvPr id="8" name="Picture 7" descr="HAP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86" y="3830966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HMO1, HSF1, MCM1, and MGA2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HS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04" y="835860"/>
            <a:ext cx="3779520" cy="2834640"/>
          </a:xfrm>
          <a:prstGeom prst="rect">
            <a:avLst/>
          </a:prstGeom>
        </p:spPr>
      </p:pic>
      <p:pic>
        <p:nvPicPr>
          <p:cNvPr id="5" name="Picture 4" descr="MC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28" y="3830966"/>
            <a:ext cx="3779520" cy="2834640"/>
          </a:xfrm>
          <a:prstGeom prst="rect">
            <a:avLst/>
          </a:prstGeom>
        </p:spPr>
      </p:pic>
      <p:pic>
        <p:nvPicPr>
          <p:cNvPr id="7" name="Picture 6" descr="HM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6" y="837973"/>
            <a:ext cx="3779520" cy="2834640"/>
          </a:xfrm>
          <a:prstGeom prst="rect">
            <a:avLst/>
          </a:prstGeom>
        </p:spPr>
      </p:pic>
      <p:pic>
        <p:nvPicPr>
          <p:cNvPr id="8" name="Picture 7" descr="MGA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04" y="3836194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GRNmap Output Estimation of MSN2, MSN4, SWI4, AND ZAP1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MSN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6" y="829694"/>
            <a:ext cx="3779520" cy="2834640"/>
          </a:xfrm>
          <a:prstGeom prst="rect">
            <a:avLst/>
          </a:prstGeom>
        </p:spPr>
      </p:pic>
      <p:pic>
        <p:nvPicPr>
          <p:cNvPr id="5" name="Picture 4" descr="MS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00" y="830528"/>
            <a:ext cx="3779520" cy="2834640"/>
          </a:xfrm>
          <a:prstGeom prst="rect">
            <a:avLst/>
          </a:prstGeom>
        </p:spPr>
      </p:pic>
      <p:pic>
        <p:nvPicPr>
          <p:cNvPr id="7" name="Picture 6" descr="SWI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69" y="3817947"/>
            <a:ext cx="3779520" cy="2834640"/>
          </a:xfrm>
          <a:prstGeom prst="rect">
            <a:avLst/>
          </a:prstGeom>
        </p:spPr>
      </p:pic>
      <p:pic>
        <p:nvPicPr>
          <p:cNvPr id="8" name="Picture 7" descr="ZAP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17" y="3817947"/>
            <a:ext cx="377952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genes_27-edges_degree-distribution_20161030_23.33.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3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57" y="128337"/>
            <a:ext cx="10515600" cy="97554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Testing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757" y="1103884"/>
            <a:ext cx="3650401" cy="3719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of: 2016 Oct. 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573" y="2079431"/>
            <a:ext cx="24464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composed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genes: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ABF1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ACE2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AFT2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ASF1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ASH1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CIN5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GCN4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GLN3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HAP4</a:t>
            </a: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HMO1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MSN2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YHP1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YOX1</a:t>
            </a:r>
          </a:p>
          <a:p>
            <a:pPr algn="ctr"/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ZAP1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" descr="wt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" b="1056"/>
          <a:stretch>
            <a:fillRect/>
          </a:stretch>
        </p:blipFill>
        <p:spPr>
          <a:xfrm>
            <a:off x="2970688" y="2059138"/>
            <a:ext cx="7348579" cy="4558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5454" y="1156101"/>
            <a:ext cx="250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 Information:</a:t>
            </a:r>
          </a:p>
          <a:p>
            <a:r>
              <a:rPr lang="en-US" b="1" dirty="0" smtClean="0"/>
              <a:t>16</a:t>
            </a:r>
            <a:r>
              <a:rPr lang="en-US" dirty="0" smtClean="0"/>
              <a:t> Nodes (Genes)</a:t>
            </a:r>
          </a:p>
          <a:p>
            <a:r>
              <a:rPr lang="en-US" b="1" dirty="0" smtClean="0"/>
              <a:t>36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4" descr="dZAP1 Network JP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>
          <a:xfrm>
            <a:off x="1008606" y="682590"/>
            <a:ext cx="9955321" cy="61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92155"/>
            <a:ext cx="106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Weighted dZAP1 Network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6" descr="dZAP1 Network--Weigh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1254"/>
          <a:stretch>
            <a:fillRect/>
          </a:stretch>
        </p:blipFill>
        <p:spPr>
          <a:xfrm>
            <a:off x="1128807" y="687370"/>
            <a:ext cx="9947614" cy="61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895" y="195370"/>
            <a:ext cx="10933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Production Rates and Threshold B Values for the dZAP1 Network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10405"/>
              </p:ext>
            </p:extLst>
          </p:nvPr>
        </p:nvGraphicFramePr>
        <p:xfrm>
          <a:off x="2636588" y="749356"/>
          <a:ext cx="6930942" cy="610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314"/>
                <a:gridCol w="2310314"/>
                <a:gridCol w="2310314"/>
              </a:tblGrid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production_rate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threshold_b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0.05756589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0.05756589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ACE2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0.231454349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1.538999218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CIN5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1.915680925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-0.536934415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CST6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0.291666931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-0.023546341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0.045606823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-0.942389874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GCR2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0.227795509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0.227795509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GLN3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1.357203575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-0.447653587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HAP4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1.704620101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0.170199964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HMO1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0.238992333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0.384936848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HSF1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0.107908965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0.095031078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MCM1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0.142935955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0.264279283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MGA2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0.307594235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-0.039708706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MSN2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1.353883241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-0.64778282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MSN4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1.405376368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1.717458691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SWI4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0.21276404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-2.744608001</a:t>
                      </a:r>
                    </a:p>
                  </a:txBody>
                  <a:tcPr marL="12424" marR="12424" marT="12424" marB="0" anchor="ctr"/>
                </a:tc>
              </a:tr>
              <a:tr h="35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ZAP1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0.130661697</a:t>
                      </a:r>
                    </a:p>
                  </a:txBody>
                  <a:tcPr marL="12424" marR="12424" marT="124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0.130661697</a:t>
                      </a:r>
                    </a:p>
                  </a:txBody>
                  <a:tcPr marL="12424" marR="12424" marT="124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1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Outputs - WT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038847"/>
              </p:ext>
            </p:extLst>
          </p:nvPr>
        </p:nvGraphicFramePr>
        <p:xfrm>
          <a:off x="1627656" y="1936548"/>
          <a:ext cx="9313060" cy="430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6530"/>
                <a:gridCol w="4656530"/>
              </a:tblGrid>
              <a:tr h="717305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Term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2.5923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0.8194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minLSE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0.5768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LSE:minLSE</a:t>
                      </a:r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ratio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1.4206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71730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 Count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109,718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6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35" y="818147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818147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3796123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3796123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ABF1, ACE2, AFT2, AND ASF1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1814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81814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838394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0" y="3838394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ASH1, CIN5, GCN4, AND GLN3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3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898358"/>
            <a:ext cx="3791712" cy="2843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898358"/>
            <a:ext cx="3791712" cy="284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3866147"/>
            <a:ext cx="3791712" cy="284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2" y="3866147"/>
            <a:ext cx="3791712" cy="2843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884" y="192505"/>
            <a:ext cx="11004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GRNmap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Output Estimation of HAP4, HMO1, MSN2, AND SFP1	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1100</Words>
  <Application>Microsoft Office PowerPoint</Application>
  <PresentationFormat>Widescreen</PresentationFormat>
  <Paragraphs>476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GRNmap Testing and Results</vt:lpstr>
      <vt:lpstr>Last week, we tested GRNmap with our 5 database-generated Networks.</vt:lpstr>
      <vt:lpstr>PowerPoint Presentation</vt:lpstr>
      <vt:lpstr>Weighted GRNSight visualizations of the database-derived GRNs from all 5 strains</vt:lpstr>
      <vt:lpstr>WT GRNmap Testing Results</vt:lpstr>
      <vt:lpstr>Parameter Outputs - 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dCIN5 GRNmap Testing Results</vt:lpstr>
      <vt:lpstr>Parameter Outputs – dCIN5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dGLN3  GRNmap Testing Results</vt:lpstr>
      <vt:lpstr>Parameter Outputs – dGLN3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dHAP4 GRNmap Testing Results</vt:lpstr>
      <vt:lpstr>Parameter Outputs – dhap4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dZAP1 GRNmap Testing Results</vt:lpstr>
      <vt:lpstr>Parameter Outputs – dZAP1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LMU-ITS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GRNmaP Testing</dc:title>
  <dc:creator>Williams, Natalie</dc:creator>
  <cp:lastModifiedBy>Williams, Natalie</cp:lastModifiedBy>
  <cp:revision>46</cp:revision>
  <dcterms:created xsi:type="dcterms:W3CDTF">2016-10-30T23:21:05Z</dcterms:created>
  <dcterms:modified xsi:type="dcterms:W3CDTF">2016-11-02T22:51:44Z</dcterms:modified>
</cp:coreProperties>
</file>